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8" r:id="rId2"/>
    <p:sldId id="269" r:id="rId3"/>
    <p:sldId id="270" r:id="rId4"/>
    <p:sldId id="259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80" r:id="rId13"/>
    <p:sldId id="281" r:id="rId14"/>
    <p:sldId id="282" r:id="rId15"/>
    <p:sldId id="279" r:id="rId16"/>
    <p:sldId id="278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2" autoAdjust="0"/>
    <p:restoredTop sz="94081" autoAdjust="0"/>
  </p:normalViewPr>
  <p:slideViewPr>
    <p:cSldViewPr snapToGrid="0" snapToObjects="1">
      <p:cViewPr>
        <p:scale>
          <a:sx n="66" d="100"/>
          <a:sy n="66" d="100"/>
        </p:scale>
        <p:origin x="806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7.svg"/><Relationship Id="rId1" Type="http://schemas.openxmlformats.org/officeDocument/2006/relationships/image" Target="../media/image8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7.svg"/><Relationship Id="rId1" Type="http://schemas.openxmlformats.org/officeDocument/2006/relationships/image" Target="../media/image8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BD811E-C08F-442B-80F0-9C29C4EEED4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A35C8456-A10A-4E55-BA84-E3DEA0B1A9FD}">
      <dgm:prSet/>
      <dgm:spPr/>
      <dgm:t>
        <a:bodyPr/>
        <a:lstStyle/>
        <a:p>
          <a:pPr>
            <a:defRPr cap="all"/>
          </a:pPr>
          <a:r>
            <a:rPr lang="en-US"/>
            <a:t>• Patient datasets: admissions, diagnoses, demographics</a:t>
          </a:r>
        </a:p>
      </dgm:t>
    </dgm:pt>
    <dgm:pt modelId="{F5DE4BB9-0C51-4360-B596-599F717F858E}" type="parTrans" cxnId="{8C11306C-ADD9-4E29-8468-4572D3D67013}">
      <dgm:prSet/>
      <dgm:spPr/>
      <dgm:t>
        <a:bodyPr/>
        <a:lstStyle/>
        <a:p>
          <a:endParaRPr lang="en-US"/>
        </a:p>
      </dgm:t>
    </dgm:pt>
    <dgm:pt modelId="{31F11DE8-A04F-4B4C-B5A9-B40FE8A13C50}" type="sibTrans" cxnId="{8C11306C-ADD9-4E29-8468-4572D3D67013}">
      <dgm:prSet/>
      <dgm:spPr/>
      <dgm:t>
        <a:bodyPr/>
        <a:lstStyle/>
        <a:p>
          <a:endParaRPr lang="en-US"/>
        </a:p>
      </dgm:t>
    </dgm:pt>
    <dgm:pt modelId="{058BA79F-FA40-4DFA-853D-735E4D811562}">
      <dgm:prSet/>
      <dgm:spPr/>
      <dgm:t>
        <a:bodyPr/>
        <a:lstStyle/>
        <a:p>
          <a:pPr>
            <a:defRPr cap="all"/>
          </a:pPr>
          <a:r>
            <a:rPr lang="en-US"/>
            <a:t>• Staff training for chatbot/AI usage</a:t>
          </a:r>
        </a:p>
      </dgm:t>
    </dgm:pt>
    <dgm:pt modelId="{1C585528-67F0-4DA5-B5D2-F5CF26214788}" type="parTrans" cxnId="{13FE1BBC-6A89-484D-AA8C-A1F1DD1ACE67}">
      <dgm:prSet/>
      <dgm:spPr/>
      <dgm:t>
        <a:bodyPr/>
        <a:lstStyle/>
        <a:p>
          <a:endParaRPr lang="en-US"/>
        </a:p>
      </dgm:t>
    </dgm:pt>
    <dgm:pt modelId="{D15FD14A-8D3E-4877-9361-6A2A4ACF08CD}" type="sibTrans" cxnId="{13FE1BBC-6A89-484D-AA8C-A1F1DD1ACE67}">
      <dgm:prSet/>
      <dgm:spPr/>
      <dgm:t>
        <a:bodyPr/>
        <a:lstStyle/>
        <a:p>
          <a:endParaRPr lang="en-US"/>
        </a:p>
      </dgm:t>
    </dgm:pt>
    <dgm:pt modelId="{3073F192-9CE2-4401-874D-7263E44405FC}">
      <dgm:prSet/>
      <dgm:spPr/>
      <dgm:t>
        <a:bodyPr/>
        <a:lstStyle/>
        <a:p>
          <a:pPr>
            <a:defRPr cap="all"/>
          </a:pPr>
          <a:r>
            <a:rPr lang="en-US"/>
            <a:t>• Secure patient data storage</a:t>
          </a:r>
        </a:p>
      </dgm:t>
    </dgm:pt>
    <dgm:pt modelId="{59FACBDB-B578-4EBD-B42B-577C88466011}" type="parTrans" cxnId="{776FE165-4937-4211-A1C5-FFBD2EC3C0C1}">
      <dgm:prSet/>
      <dgm:spPr/>
      <dgm:t>
        <a:bodyPr/>
        <a:lstStyle/>
        <a:p>
          <a:endParaRPr lang="en-US"/>
        </a:p>
      </dgm:t>
    </dgm:pt>
    <dgm:pt modelId="{A4B527F4-9DC6-4B0F-9E21-34B10C382AE0}" type="sibTrans" cxnId="{776FE165-4937-4211-A1C5-FFBD2EC3C0C1}">
      <dgm:prSet/>
      <dgm:spPr/>
      <dgm:t>
        <a:bodyPr/>
        <a:lstStyle/>
        <a:p>
          <a:endParaRPr lang="en-US"/>
        </a:p>
      </dgm:t>
    </dgm:pt>
    <dgm:pt modelId="{1C6CEAE8-1F37-47C8-A1F9-0E71F2D4F903}">
      <dgm:prSet/>
      <dgm:spPr/>
      <dgm:t>
        <a:bodyPr/>
        <a:lstStyle/>
        <a:p>
          <a:pPr>
            <a:defRPr cap="all"/>
          </a:pPr>
          <a:r>
            <a:rPr lang="en-US"/>
            <a:t>• Python ML models for predictions</a:t>
          </a:r>
        </a:p>
      </dgm:t>
    </dgm:pt>
    <dgm:pt modelId="{281F7EA8-A8B3-4AFE-A0F2-C84016FA27A8}" type="parTrans" cxnId="{7904A76D-DEAE-4C6C-8E4A-CFA3C99DAFBD}">
      <dgm:prSet/>
      <dgm:spPr/>
      <dgm:t>
        <a:bodyPr/>
        <a:lstStyle/>
        <a:p>
          <a:endParaRPr lang="en-US"/>
        </a:p>
      </dgm:t>
    </dgm:pt>
    <dgm:pt modelId="{F05155EE-5212-43C2-8FBB-C55877524BCB}" type="sibTrans" cxnId="{7904A76D-DEAE-4C6C-8E4A-CFA3C99DAFBD}">
      <dgm:prSet/>
      <dgm:spPr/>
      <dgm:t>
        <a:bodyPr/>
        <a:lstStyle/>
        <a:p>
          <a:endParaRPr lang="en-US"/>
        </a:p>
      </dgm:t>
    </dgm:pt>
    <dgm:pt modelId="{D2162163-6C13-4331-A5CF-0411E01BD352}" type="pres">
      <dgm:prSet presAssocID="{A7BD811E-C08F-442B-80F0-9C29C4EEED4B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543FD5C-16E7-4CBB-AE72-8DA6043698C1}" type="pres">
      <dgm:prSet presAssocID="{A35C8456-A10A-4E55-BA84-E3DEA0B1A9FD}" presName="compNode" presStyleCnt="0"/>
      <dgm:spPr/>
    </dgm:pt>
    <dgm:pt modelId="{E47C3362-7A36-4033-8D3E-C97EDCC01012}" type="pres">
      <dgm:prSet presAssocID="{A35C8456-A10A-4E55-BA84-E3DEA0B1A9FD}" presName="iconBgRect" presStyleLbl="bgShp" presStyleIdx="0" presStyleCnt="4"/>
      <dgm:spPr/>
    </dgm:pt>
    <dgm:pt modelId="{4F8F5B5E-8E4D-4A8E-9DDA-23EBE4D17C4D}" type="pres">
      <dgm:prSet presAssocID="{A35C8456-A10A-4E55-BA84-E3DEA0B1A9F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42E5628-B3EE-4058-9AF1-5EB8A0D1339E}" type="pres">
      <dgm:prSet presAssocID="{A35C8456-A10A-4E55-BA84-E3DEA0B1A9FD}" presName="spaceRect" presStyleCnt="0"/>
      <dgm:spPr/>
    </dgm:pt>
    <dgm:pt modelId="{7C39C8AC-A21D-4158-A83F-8BC5AD9F4C1A}" type="pres">
      <dgm:prSet presAssocID="{A35C8456-A10A-4E55-BA84-E3DEA0B1A9FD}" presName="textRect" presStyleLbl="revTx" presStyleIdx="0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6B1737C4-D88D-4EFA-B187-958F11272893}" type="pres">
      <dgm:prSet presAssocID="{31F11DE8-A04F-4B4C-B5A9-B40FE8A13C50}" presName="sibTrans" presStyleCnt="0"/>
      <dgm:spPr/>
    </dgm:pt>
    <dgm:pt modelId="{35BA0DF2-A0FC-4C42-BD65-3A8C5CE73220}" type="pres">
      <dgm:prSet presAssocID="{058BA79F-FA40-4DFA-853D-735E4D811562}" presName="compNode" presStyleCnt="0"/>
      <dgm:spPr/>
    </dgm:pt>
    <dgm:pt modelId="{53A0A9DF-02BA-45F4-A6D8-66804FBB39D2}" type="pres">
      <dgm:prSet presAssocID="{058BA79F-FA40-4DFA-853D-735E4D811562}" presName="iconBgRect" presStyleLbl="bgShp" presStyleIdx="1" presStyleCnt="4"/>
      <dgm:spPr/>
    </dgm:pt>
    <dgm:pt modelId="{317CF161-C9F4-4E0F-94A5-22B4062B9485}" type="pres">
      <dgm:prSet presAssocID="{058BA79F-FA40-4DFA-853D-735E4D81156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954CCFD9-3262-4756-8097-06059EA787B8}" type="pres">
      <dgm:prSet presAssocID="{058BA79F-FA40-4DFA-853D-735E4D811562}" presName="spaceRect" presStyleCnt="0"/>
      <dgm:spPr/>
    </dgm:pt>
    <dgm:pt modelId="{4E7387FA-16FA-41CD-9938-AF8580B85036}" type="pres">
      <dgm:prSet presAssocID="{058BA79F-FA40-4DFA-853D-735E4D811562}" presName="textRect" presStyleLbl="revTx" presStyleIdx="1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3BD2859E-5648-4A29-BD75-B6237214FBA1}" type="pres">
      <dgm:prSet presAssocID="{D15FD14A-8D3E-4877-9361-6A2A4ACF08CD}" presName="sibTrans" presStyleCnt="0"/>
      <dgm:spPr/>
    </dgm:pt>
    <dgm:pt modelId="{93780580-1D78-4B8D-B309-4E4DC2E1F442}" type="pres">
      <dgm:prSet presAssocID="{3073F192-9CE2-4401-874D-7263E44405FC}" presName="compNode" presStyleCnt="0"/>
      <dgm:spPr/>
    </dgm:pt>
    <dgm:pt modelId="{B21A7FAC-5DD2-4A0E-9D7E-C8BD589B0E81}" type="pres">
      <dgm:prSet presAssocID="{3073F192-9CE2-4401-874D-7263E44405FC}" presName="iconBgRect" presStyleLbl="bgShp" presStyleIdx="2" presStyleCnt="4"/>
      <dgm:spPr/>
    </dgm:pt>
    <dgm:pt modelId="{7CC6521F-59A8-4FEE-8391-55022AD0DA11}" type="pres">
      <dgm:prSet presAssocID="{3073F192-9CE2-4401-874D-7263E44405F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B8B4807A-F501-49DD-AC8B-0B543DF9656F}" type="pres">
      <dgm:prSet presAssocID="{3073F192-9CE2-4401-874D-7263E44405FC}" presName="spaceRect" presStyleCnt="0"/>
      <dgm:spPr/>
    </dgm:pt>
    <dgm:pt modelId="{A647BF9B-61DC-4815-B8B4-1FEB4DAA6846}" type="pres">
      <dgm:prSet presAssocID="{3073F192-9CE2-4401-874D-7263E44405FC}" presName="textRect" presStyleLbl="revTx" presStyleIdx="2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269A4419-0742-471D-95AE-A71DA2148980}" type="pres">
      <dgm:prSet presAssocID="{A4B527F4-9DC6-4B0F-9E21-34B10C382AE0}" presName="sibTrans" presStyleCnt="0"/>
      <dgm:spPr/>
    </dgm:pt>
    <dgm:pt modelId="{012B3599-6ABC-4C79-B006-24E1DA527DEE}" type="pres">
      <dgm:prSet presAssocID="{1C6CEAE8-1F37-47C8-A1F9-0E71F2D4F903}" presName="compNode" presStyleCnt="0"/>
      <dgm:spPr/>
    </dgm:pt>
    <dgm:pt modelId="{0604A9E9-F025-4C60-8003-9C227AEA2346}" type="pres">
      <dgm:prSet presAssocID="{1C6CEAE8-1F37-47C8-A1F9-0E71F2D4F903}" presName="iconBgRect" presStyleLbl="bgShp" presStyleIdx="3" presStyleCnt="4"/>
      <dgm:spPr/>
    </dgm:pt>
    <dgm:pt modelId="{4585C8A3-196F-41B0-8E1B-4C65017D7B43}" type="pres">
      <dgm:prSet presAssocID="{1C6CEAE8-1F37-47C8-A1F9-0E71F2D4F90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9F748E6-374F-4003-9320-E1AAEA80196D}" type="pres">
      <dgm:prSet presAssocID="{1C6CEAE8-1F37-47C8-A1F9-0E71F2D4F903}" presName="spaceRect" presStyleCnt="0"/>
      <dgm:spPr/>
    </dgm:pt>
    <dgm:pt modelId="{F601CF10-94B5-4ADB-8402-58B56010F81E}" type="pres">
      <dgm:prSet presAssocID="{1C6CEAE8-1F37-47C8-A1F9-0E71F2D4F903}" presName="textRect" presStyleLbl="revTx" presStyleIdx="3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6FE165-4937-4211-A1C5-FFBD2EC3C0C1}" srcId="{A7BD811E-C08F-442B-80F0-9C29C4EEED4B}" destId="{3073F192-9CE2-4401-874D-7263E44405FC}" srcOrd="2" destOrd="0" parTransId="{59FACBDB-B578-4EBD-B42B-577C88466011}" sibTransId="{A4B527F4-9DC6-4B0F-9E21-34B10C382AE0}"/>
    <dgm:cxn modelId="{D90725F2-10B9-4544-A7F0-6A08C0663898}" type="presOf" srcId="{3073F192-9CE2-4401-874D-7263E44405FC}" destId="{A647BF9B-61DC-4815-B8B4-1FEB4DAA6846}" srcOrd="0" destOrd="0" presId="urn:microsoft.com/office/officeart/2018/5/layout/IconCircleLabelList"/>
    <dgm:cxn modelId="{13FE1BBC-6A89-484D-AA8C-A1F1DD1ACE67}" srcId="{A7BD811E-C08F-442B-80F0-9C29C4EEED4B}" destId="{058BA79F-FA40-4DFA-853D-735E4D811562}" srcOrd="1" destOrd="0" parTransId="{1C585528-67F0-4DA5-B5D2-F5CF26214788}" sibTransId="{D15FD14A-8D3E-4877-9361-6A2A4ACF08CD}"/>
    <dgm:cxn modelId="{D88ED200-3608-4FB9-97C5-C795FB56EB48}" type="presOf" srcId="{058BA79F-FA40-4DFA-853D-735E4D811562}" destId="{4E7387FA-16FA-41CD-9938-AF8580B85036}" srcOrd="0" destOrd="0" presId="urn:microsoft.com/office/officeart/2018/5/layout/IconCircleLabelList"/>
    <dgm:cxn modelId="{B3B8FA84-B10F-4C53-B821-3532C2834675}" type="presOf" srcId="{1C6CEAE8-1F37-47C8-A1F9-0E71F2D4F903}" destId="{F601CF10-94B5-4ADB-8402-58B56010F81E}" srcOrd="0" destOrd="0" presId="urn:microsoft.com/office/officeart/2018/5/layout/IconCircleLabelList"/>
    <dgm:cxn modelId="{C85906EC-EB5C-45BF-92B0-9AAECE6ECC71}" type="presOf" srcId="{A7BD811E-C08F-442B-80F0-9C29C4EEED4B}" destId="{D2162163-6C13-4331-A5CF-0411E01BD352}" srcOrd="0" destOrd="0" presId="urn:microsoft.com/office/officeart/2018/5/layout/IconCircleLabelList"/>
    <dgm:cxn modelId="{D708B9E7-201F-45BE-84ED-1ABF66F71A75}" type="presOf" srcId="{A35C8456-A10A-4E55-BA84-E3DEA0B1A9FD}" destId="{7C39C8AC-A21D-4158-A83F-8BC5AD9F4C1A}" srcOrd="0" destOrd="0" presId="urn:microsoft.com/office/officeart/2018/5/layout/IconCircleLabelList"/>
    <dgm:cxn modelId="{7904A76D-DEAE-4C6C-8E4A-CFA3C99DAFBD}" srcId="{A7BD811E-C08F-442B-80F0-9C29C4EEED4B}" destId="{1C6CEAE8-1F37-47C8-A1F9-0E71F2D4F903}" srcOrd="3" destOrd="0" parTransId="{281F7EA8-A8B3-4AFE-A0F2-C84016FA27A8}" sibTransId="{F05155EE-5212-43C2-8FBB-C55877524BCB}"/>
    <dgm:cxn modelId="{8C11306C-ADD9-4E29-8468-4572D3D67013}" srcId="{A7BD811E-C08F-442B-80F0-9C29C4EEED4B}" destId="{A35C8456-A10A-4E55-BA84-E3DEA0B1A9FD}" srcOrd="0" destOrd="0" parTransId="{F5DE4BB9-0C51-4360-B596-599F717F858E}" sibTransId="{31F11DE8-A04F-4B4C-B5A9-B40FE8A13C50}"/>
    <dgm:cxn modelId="{0CA3A474-B102-4350-A3FD-5CC2F3F5BA00}" type="presParOf" srcId="{D2162163-6C13-4331-A5CF-0411E01BD352}" destId="{1543FD5C-16E7-4CBB-AE72-8DA6043698C1}" srcOrd="0" destOrd="0" presId="urn:microsoft.com/office/officeart/2018/5/layout/IconCircleLabelList"/>
    <dgm:cxn modelId="{0F083865-3609-4025-90DB-314382C9FFB6}" type="presParOf" srcId="{1543FD5C-16E7-4CBB-AE72-8DA6043698C1}" destId="{E47C3362-7A36-4033-8D3E-C97EDCC01012}" srcOrd="0" destOrd="0" presId="urn:microsoft.com/office/officeart/2018/5/layout/IconCircleLabelList"/>
    <dgm:cxn modelId="{F6A4FA22-1E63-4125-9E20-CF893D705477}" type="presParOf" srcId="{1543FD5C-16E7-4CBB-AE72-8DA6043698C1}" destId="{4F8F5B5E-8E4D-4A8E-9DDA-23EBE4D17C4D}" srcOrd="1" destOrd="0" presId="urn:microsoft.com/office/officeart/2018/5/layout/IconCircleLabelList"/>
    <dgm:cxn modelId="{3A982A70-74D3-4FEA-9424-516457D3AB15}" type="presParOf" srcId="{1543FD5C-16E7-4CBB-AE72-8DA6043698C1}" destId="{D42E5628-B3EE-4058-9AF1-5EB8A0D1339E}" srcOrd="2" destOrd="0" presId="urn:microsoft.com/office/officeart/2018/5/layout/IconCircleLabelList"/>
    <dgm:cxn modelId="{D16BF945-361E-460A-88EC-CD6098865FD4}" type="presParOf" srcId="{1543FD5C-16E7-4CBB-AE72-8DA6043698C1}" destId="{7C39C8AC-A21D-4158-A83F-8BC5AD9F4C1A}" srcOrd="3" destOrd="0" presId="urn:microsoft.com/office/officeart/2018/5/layout/IconCircleLabelList"/>
    <dgm:cxn modelId="{4A9EBC8F-CABE-4179-A472-1446927D944C}" type="presParOf" srcId="{D2162163-6C13-4331-A5CF-0411E01BD352}" destId="{6B1737C4-D88D-4EFA-B187-958F11272893}" srcOrd="1" destOrd="0" presId="urn:microsoft.com/office/officeart/2018/5/layout/IconCircleLabelList"/>
    <dgm:cxn modelId="{01D1F77C-A740-4DCB-8F4C-D87C7825460A}" type="presParOf" srcId="{D2162163-6C13-4331-A5CF-0411E01BD352}" destId="{35BA0DF2-A0FC-4C42-BD65-3A8C5CE73220}" srcOrd="2" destOrd="0" presId="urn:microsoft.com/office/officeart/2018/5/layout/IconCircleLabelList"/>
    <dgm:cxn modelId="{BA99F155-D744-4506-9067-4EEEDCF27A75}" type="presParOf" srcId="{35BA0DF2-A0FC-4C42-BD65-3A8C5CE73220}" destId="{53A0A9DF-02BA-45F4-A6D8-66804FBB39D2}" srcOrd="0" destOrd="0" presId="urn:microsoft.com/office/officeart/2018/5/layout/IconCircleLabelList"/>
    <dgm:cxn modelId="{D779873C-E0F7-4F27-8AD7-5D68B7CA404D}" type="presParOf" srcId="{35BA0DF2-A0FC-4C42-BD65-3A8C5CE73220}" destId="{317CF161-C9F4-4E0F-94A5-22B4062B9485}" srcOrd="1" destOrd="0" presId="urn:microsoft.com/office/officeart/2018/5/layout/IconCircleLabelList"/>
    <dgm:cxn modelId="{3628B47D-A121-46BB-8EEE-F018EA994D1B}" type="presParOf" srcId="{35BA0DF2-A0FC-4C42-BD65-3A8C5CE73220}" destId="{954CCFD9-3262-4756-8097-06059EA787B8}" srcOrd="2" destOrd="0" presId="urn:microsoft.com/office/officeart/2018/5/layout/IconCircleLabelList"/>
    <dgm:cxn modelId="{88303186-9F88-43BA-AD22-D3A1F770EBCA}" type="presParOf" srcId="{35BA0DF2-A0FC-4C42-BD65-3A8C5CE73220}" destId="{4E7387FA-16FA-41CD-9938-AF8580B85036}" srcOrd="3" destOrd="0" presId="urn:microsoft.com/office/officeart/2018/5/layout/IconCircleLabelList"/>
    <dgm:cxn modelId="{81481F45-470F-405D-860D-7C999AFE1C0A}" type="presParOf" srcId="{D2162163-6C13-4331-A5CF-0411E01BD352}" destId="{3BD2859E-5648-4A29-BD75-B6237214FBA1}" srcOrd="3" destOrd="0" presId="urn:microsoft.com/office/officeart/2018/5/layout/IconCircleLabelList"/>
    <dgm:cxn modelId="{FFDB9A6D-5FF8-4E03-A889-7750B2516AC2}" type="presParOf" srcId="{D2162163-6C13-4331-A5CF-0411E01BD352}" destId="{93780580-1D78-4B8D-B309-4E4DC2E1F442}" srcOrd="4" destOrd="0" presId="urn:microsoft.com/office/officeart/2018/5/layout/IconCircleLabelList"/>
    <dgm:cxn modelId="{96D61274-E4A8-42CD-946C-45DE7602ADA5}" type="presParOf" srcId="{93780580-1D78-4B8D-B309-4E4DC2E1F442}" destId="{B21A7FAC-5DD2-4A0E-9D7E-C8BD589B0E81}" srcOrd="0" destOrd="0" presId="urn:microsoft.com/office/officeart/2018/5/layout/IconCircleLabelList"/>
    <dgm:cxn modelId="{BBC88FF8-6EEB-4662-8EDB-2B3B0FDBF36D}" type="presParOf" srcId="{93780580-1D78-4B8D-B309-4E4DC2E1F442}" destId="{7CC6521F-59A8-4FEE-8391-55022AD0DA11}" srcOrd="1" destOrd="0" presId="urn:microsoft.com/office/officeart/2018/5/layout/IconCircleLabelList"/>
    <dgm:cxn modelId="{7C4A819A-B5B5-43B7-B3E6-A65D96092808}" type="presParOf" srcId="{93780580-1D78-4B8D-B309-4E4DC2E1F442}" destId="{B8B4807A-F501-49DD-AC8B-0B543DF9656F}" srcOrd="2" destOrd="0" presId="urn:microsoft.com/office/officeart/2018/5/layout/IconCircleLabelList"/>
    <dgm:cxn modelId="{EE8DB3E9-6CB5-4092-91D2-E466AF935BA2}" type="presParOf" srcId="{93780580-1D78-4B8D-B309-4E4DC2E1F442}" destId="{A647BF9B-61DC-4815-B8B4-1FEB4DAA6846}" srcOrd="3" destOrd="0" presId="urn:microsoft.com/office/officeart/2018/5/layout/IconCircleLabelList"/>
    <dgm:cxn modelId="{47417FD8-2F4A-4C65-AD10-0F73FE175BC0}" type="presParOf" srcId="{D2162163-6C13-4331-A5CF-0411E01BD352}" destId="{269A4419-0742-471D-95AE-A71DA2148980}" srcOrd="5" destOrd="0" presId="urn:microsoft.com/office/officeart/2018/5/layout/IconCircleLabelList"/>
    <dgm:cxn modelId="{257E4136-489D-4914-84EB-7403A4E3C567}" type="presParOf" srcId="{D2162163-6C13-4331-A5CF-0411E01BD352}" destId="{012B3599-6ABC-4C79-B006-24E1DA527DEE}" srcOrd="6" destOrd="0" presId="urn:microsoft.com/office/officeart/2018/5/layout/IconCircleLabelList"/>
    <dgm:cxn modelId="{214E0797-0D45-42EB-B47D-EBE207B47CC6}" type="presParOf" srcId="{012B3599-6ABC-4C79-B006-24E1DA527DEE}" destId="{0604A9E9-F025-4C60-8003-9C227AEA2346}" srcOrd="0" destOrd="0" presId="urn:microsoft.com/office/officeart/2018/5/layout/IconCircleLabelList"/>
    <dgm:cxn modelId="{3F76ED09-5289-43D8-85F9-07DC888073D8}" type="presParOf" srcId="{012B3599-6ABC-4C79-B006-24E1DA527DEE}" destId="{4585C8A3-196F-41B0-8E1B-4C65017D7B43}" srcOrd="1" destOrd="0" presId="urn:microsoft.com/office/officeart/2018/5/layout/IconCircleLabelList"/>
    <dgm:cxn modelId="{E24A96E2-0404-4D11-85BF-F5E2745DC43C}" type="presParOf" srcId="{012B3599-6ABC-4C79-B006-24E1DA527DEE}" destId="{A9F748E6-374F-4003-9320-E1AAEA80196D}" srcOrd="2" destOrd="0" presId="urn:microsoft.com/office/officeart/2018/5/layout/IconCircleLabelList"/>
    <dgm:cxn modelId="{20B5D827-2A9D-40E0-916D-7236A23CEE48}" type="presParOf" srcId="{012B3599-6ABC-4C79-B006-24E1DA527DEE}" destId="{F601CF10-94B5-4ADB-8402-58B56010F81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7C3362-7A36-4033-8D3E-C97EDCC01012}">
      <dsp:nvSpPr>
        <dsp:cNvPr id="0" name=""/>
        <dsp:cNvSpPr/>
      </dsp:nvSpPr>
      <dsp:spPr>
        <a:xfrm>
          <a:off x="376435" y="1016402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8F5B5E-8E4D-4A8E-9DDA-23EBE4D17C4D}">
      <dsp:nvSpPr>
        <dsp:cNvPr id="0" name=""/>
        <dsp:cNvSpPr/>
      </dsp:nvSpPr>
      <dsp:spPr>
        <a:xfrm>
          <a:off x="610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39C8AC-A21D-4158-A83F-8BC5AD9F4C1A}">
      <dsp:nvSpPr>
        <dsp:cNvPr id="0" name=""/>
        <dsp:cNvSpPr/>
      </dsp:nvSpPr>
      <dsp:spPr>
        <a:xfrm>
          <a:off x="25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300" kern="1200"/>
            <a:t>• Patient datasets: admissions, diagnoses, demographics</a:t>
          </a:r>
        </a:p>
      </dsp:txBody>
      <dsp:txXfrm>
        <a:off x="25435" y="2456402"/>
        <a:ext cx="1800000" cy="720000"/>
      </dsp:txXfrm>
    </dsp:sp>
    <dsp:sp modelId="{53A0A9DF-02BA-45F4-A6D8-66804FBB39D2}">
      <dsp:nvSpPr>
        <dsp:cNvPr id="0" name=""/>
        <dsp:cNvSpPr/>
      </dsp:nvSpPr>
      <dsp:spPr>
        <a:xfrm>
          <a:off x="2491435" y="1016402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7CF161-C9F4-4E0F-94A5-22B4062B9485}">
      <dsp:nvSpPr>
        <dsp:cNvPr id="0" name=""/>
        <dsp:cNvSpPr/>
      </dsp:nvSpPr>
      <dsp:spPr>
        <a:xfrm>
          <a:off x="2725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7387FA-16FA-41CD-9938-AF8580B85036}">
      <dsp:nvSpPr>
        <dsp:cNvPr id="0" name=""/>
        <dsp:cNvSpPr/>
      </dsp:nvSpPr>
      <dsp:spPr>
        <a:xfrm>
          <a:off x="2140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300" kern="1200"/>
            <a:t>• Staff training for chatbot/AI usage</a:t>
          </a:r>
        </a:p>
      </dsp:txBody>
      <dsp:txXfrm>
        <a:off x="2140435" y="2456402"/>
        <a:ext cx="1800000" cy="720000"/>
      </dsp:txXfrm>
    </dsp:sp>
    <dsp:sp modelId="{B21A7FAC-5DD2-4A0E-9D7E-C8BD589B0E81}">
      <dsp:nvSpPr>
        <dsp:cNvPr id="0" name=""/>
        <dsp:cNvSpPr/>
      </dsp:nvSpPr>
      <dsp:spPr>
        <a:xfrm>
          <a:off x="4606435" y="1016402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C6521F-59A8-4FEE-8391-55022AD0DA11}">
      <dsp:nvSpPr>
        <dsp:cNvPr id="0" name=""/>
        <dsp:cNvSpPr/>
      </dsp:nvSpPr>
      <dsp:spPr>
        <a:xfrm>
          <a:off x="4840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47BF9B-61DC-4815-B8B4-1FEB4DAA6846}">
      <dsp:nvSpPr>
        <dsp:cNvPr id="0" name=""/>
        <dsp:cNvSpPr/>
      </dsp:nvSpPr>
      <dsp:spPr>
        <a:xfrm>
          <a:off x="4255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300" kern="1200"/>
            <a:t>• Secure patient data storage</a:t>
          </a:r>
        </a:p>
      </dsp:txBody>
      <dsp:txXfrm>
        <a:off x="4255435" y="2456402"/>
        <a:ext cx="1800000" cy="720000"/>
      </dsp:txXfrm>
    </dsp:sp>
    <dsp:sp modelId="{0604A9E9-F025-4C60-8003-9C227AEA2346}">
      <dsp:nvSpPr>
        <dsp:cNvPr id="0" name=""/>
        <dsp:cNvSpPr/>
      </dsp:nvSpPr>
      <dsp:spPr>
        <a:xfrm>
          <a:off x="6721435" y="1016402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85C8A3-196F-41B0-8E1B-4C65017D7B43}">
      <dsp:nvSpPr>
        <dsp:cNvPr id="0" name=""/>
        <dsp:cNvSpPr/>
      </dsp:nvSpPr>
      <dsp:spPr>
        <a:xfrm>
          <a:off x="6955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1CF10-94B5-4ADB-8402-58B56010F81E}">
      <dsp:nvSpPr>
        <dsp:cNvPr id="0" name=""/>
        <dsp:cNvSpPr/>
      </dsp:nvSpPr>
      <dsp:spPr>
        <a:xfrm>
          <a:off x="6370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300" kern="1200"/>
            <a:t>• Python ML models for predictions</a:t>
          </a:r>
        </a:p>
      </dsp:txBody>
      <dsp:txXfrm>
        <a:off x="6370435" y="2456402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0671A8AE-40A1-4631-A6B8-581AFF0654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B58EF07-17C2-48CF-ABB0-EEF1F17CB8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b">
            <a:normAutofit/>
          </a:bodyPr>
          <a:lstStyle/>
          <a:p>
            <a:pPr algn="l"/>
            <a:r>
              <a:rPr lang="en-ZA" sz="3900">
                <a:solidFill>
                  <a:schemeClr val="bg1"/>
                </a:solidFill>
              </a:rPr>
              <a:t>CarePredictAI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>
            <a:normAutofit/>
          </a:bodyPr>
          <a:lstStyle/>
          <a:p>
            <a:pPr algn="l"/>
            <a:r>
              <a:rPr lang="en-ZA" sz="1700">
                <a:solidFill>
                  <a:schemeClr val="bg1"/>
                </a:solidFill>
              </a:rPr>
              <a:t>Smart Patient Management System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AF2F604E-43BE-4DC3-B983-E071523364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08C9B587-E65E-4B52-B37C-ABEBB6E87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001" y="0"/>
            <a:ext cx="5799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90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326974" y="1272965"/>
            <a:ext cx="3868367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waiting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times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by 40–60%.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80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% </a:t>
            </a: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accuracy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risk prediction.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30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% </a:t>
            </a: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reduction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admin costs.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70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% </a:t>
            </a: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satisfaction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rate.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Compliance with </a:t>
            </a: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POPIA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Scalable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across hospitals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341" y="949989"/>
            <a:ext cx="4740315" cy="41691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29205" y="14584"/>
            <a:ext cx="76508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Business</a:t>
            </a:r>
            <a:r>
              <a:rPr lang="en-US" sz="3200" dirty="0"/>
              <a:t> </a:t>
            </a:r>
            <a:r>
              <a:rPr lang="en-US" sz="3200" b="1" dirty="0"/>
              <a:t>Success</a:t>
            </a:r>
            <a:r>
              <a:rPr lang="en-US" sz="3200" dirty="0"/>
              <a:t> </a:t>
            </a:r>
            <a:r>
              <a:rPr lang="en-US" sz="3200" b="1" dirty="0"/>
              <a:t>Criteria</a:t>
            </a:r>
          </a:p>
        </p:txBody>
      </p:sp>
    </p:spTree>
    <p:extLst>
      <p:ext uri="{BB962C8B-B14F-4D97-AF65-F5344CB8AC3E}">
        <p14:creationId xmlns:p14="http://schemas.microsoft.com/office/powerpoint/2010/main" val="2418941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655" y="3266712"/>
            <a:ext cx="2468166" cy="2452687"/>
          </a:xfrm>
        </p:spPr>
        <p:txBody>
          <a:bodyPr anchor="ctr">
            <a:normAutofit/>
          </a:bodyPr>
          <a:lstStyle/>
          <a:p>
            <a:r>
              <a:rPr lang="en-ZA" sz="3100" dirty="0"/>
              <a:t>Tools &amp;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7986" y="3752850"/>
            <a:ext cx="5614060" cy="2452687"/>
          </a:xfrm>
        </p:spPr>
        <p:txBody>
          <a:bodyPr anchor="ctr">
            <a:normAutofit fontScale="70000" lnSpcReduction="20000"/>
          </a:bodyPr>
          <a:lstStyle/>
          <a:p>
            <a:pPr marL="0" indent="0">
              <a:buNone/>
            </a:pPr>
            <a:r>
              <a:rPr lang="en-ZA" sz="2100" b="1" dirty="0" smtClean="0"/>
              <a:t>Tools</a:t>
            </a:r>
            <a:r>
              <a:rPr lang="en-ZA" sz="1600" dirty="0" smtClean="0"/>
              <a:t> • </a:t>
            </a:r>
            <a:r>
              <a:rPr lang="en-ZA" sz="1800" dirty="0" err="1"/>
              <a:t>PyCharm</a:t>
            </a:r>
            <a:r>
              <a:rPr lang="en-ZA" sz="1800" dirty="0"/>
              <a:t>: AI model &amp; </a:t>
            </a:r>
            <a:r>
              <a:rPr lang="en-ZA" sz="1800" dirty="0" err="1"/>
              <a:t>chatbot</a:t>
            </a:r>
            <a:r>
              <a:rPr lang="en-ZA" sz="1800" dirty="0"/>
              <a:t> </a:t>
            </a:r>
            <a:r>
              <a:rPr lang="en-ZA" sz="1800" dirty="0" smtClean="0"/>
              <a:t>development</a:t>
            </a:r>
            <a:endParaRPr lang="en-ZA" sz="1800" dirty="0"/>
          </a:p>
          <a:p>
            <a:r>
              <a:rPr lang="en-ZA" sz="1800" dirty="0"/>
              <a:t>• PowerPoint: solution presentations</a:t>
            </a:r>
          </a:p>
          <a:p>
            <a:r>
              <a:rPr lang="en-ZA" sz="1800" dirty="0"/>
              <a:t>• GitHub: collaboration &amp; version </a:t>
            </a:r>
            <a:r>
              <a:rPr lang="en-ZA" sz="1800" dirty="0" smtClean="0"/>
              <a:t>control</a:t>
            </a:r>
          </a:p>
          <a:p>
            <a:r>
              <a:rPr lang="en-ZA" sz="1800" dirty="0" smtClean="0"/>
              <a:t>•</a:t>
            </a:r>
            <a:r>
              <a:rPr lang="en-US" sz="1800" dirty="0"/>
              <a:t> </a:t>
            </a:r>
            <a:r>
              <a:rPr lang="en-US" sz="1800" dirty="0" err="1"/>
              <a:t>PyCharm</a:t>
            </a:r>
            <a:r>
              <a:rPr lang="en-US" sz="1800" dirty="0"/>
              <a:t>, GitHub, Python 3.13, </a:t>
            </a:r>
            <a:r>
              <a:rPr lang="en-US" sz="1800" dirty="0" err="1"/>
              <a:t>XGBoost</a:t>
            </a:r>
            <a:r>
              <a:rPr lang="en-US" sz="1800" dirty="0"/>
              <a:t>, TF-IDF, Label Encoder, </a:t>
            </a:r>
            <a:r>
              <a:rPr lang="en-US" sz="1800" dirty="0" smtClean="0"/>
              <a:t>Pandas</a:t>
            </a:r>
          </a:p>
          <a:p>
            <a:pPr marL="0" indent="0">
              <a:buNone/>
            </a:pPr>
            <a:r>
              <a:rPr lang="en-US" sz="2100" b="1" dirty="0" smtClean="0"/>
              <a:t>Techniques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 smtClean="0">
                <a:latin typeface="Arial" panose="020B0604020202020204" pitchFamily="34" charset="0"/>
              </a:rPr>
              <a:t>       </a:t>
            </a:r>
            <a:r>
              <a:rPr lang="en-ZA" sz="1600" dirty="0" smtClean="0"/>
              <a:t>• </a:t>
            </a:r>
            <a:r>
              <a:rPr lang="en-US" altLang="en-US" sz="1800" dirty="0" smtClean="0">
                <a:latin typeface="Arial" panose="020B0604020202020204" pitchFamily="34" charset="0"/>
              </a:rPr>
              <a:t>Supervised </a:t>
            </a:r>
            <a:r>
              <a:rPr lang="en-US" altLang="en-US" sz="1800" dirty="0">
                <a:latin typeface="Arial" panose="020B0604020202020204" pitchFamily="34" charset="0"/>
              </a:rPr>
              <a:t>learning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 smtClean="0">
                <a:latin typeface="Arial" panose="020B0604020202020204" pitchFamily="34" charset="0"/>
              </a:rPr>
              <a:t>       </a:t>
            </a:r>
            <a:r>
              <a:rPr lang="en-ZA" sz="1800" dirty="0"/>
              <a:t>• </a:t>
            </a:r>
            <a:r>
              <a:rPr lang="en-US" altLang="en-US" sz="1800" dirty="0" smtClean="0">
                <a:latin typeface="Arial" panose="020B0604020202020204" pitchFamily="34" charset="0"/>
              </a:rPr>
              <a:t>SWOT </a:t>
            </a:r>
            <a:r>
              <a:rPr lang="en-US" altLang="en-US" sz="1800" dirty="0">
                <a:latin typeface="Arial" panose="020B0604020202020204" pitchFamily="34" charset="0"/>
              </a:rPr>
              <a:t>analysis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ZA" sz="1800" dirty="0" smtClean="0"/>
              <a:t>        • </a:t>
            </a:r>
            <a:r>
              <a:rPr lang="en-US" altLang="en-US" sz="1800" dirty="0" smtClean="0">
                <a:latin typeface="Arial" panose="020B0604020202020204" pitchFamily="34" charset="0"/>
              </a:rPr>
              <a:t>Data </a:t>
            </a:r>
            <a:r>
              <a:rPr lang="en-US" altLang="en-US" sz="1800" dirty="0">
                <a:latin typeface="Arial" panose="020B0604020202020204" pitchFamily="34" charset="0"/>
              </a:rPr>
              <a:t>cleaning and </a:t>
            </a:r>
            <a:r>
              <a:rPr lang="en-US" altLang="en-US" sz="1800" dirty="0" smtClean="0">
                <a:latin typeface="Arial" panose="020B0604020202020204" pitchFamily="34" charset="0"/>
              </a:rPr>
              <a:t>analysis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 smtClean="0">
              <a:latin typeface="Arial" panose="020B0604020202020204" pitchFamily="34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ZA" sz="1600" dirty="0" smtClean="0"/>
              <a:t> </a:t>
            </a:r>
            <a:endParaRPr lang="en-ZA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28925" cy="18952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986" y="1698377"/>
            <a:ext cx="2963120" cy="11258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511" y="0"/>
            <a:ext cx="2002421" cy="150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08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Machine Learning Approach</a:t>
            </a:r>
          </a:p>
          <a:p>
            <a:pPr lvl="2"/>
            <a:r>
              <a:rPr lang="en-US" dirty="0"/>
              <a:t>Uses </a:t>
            </a:r>
            <a:r>
              <a:rPr lang="en-US" dirty="0" err="1"/>
              <a:t>XGBoost</a:t>
            </a:r>
            <a:r>
              <a:rPr lang="en-US" dirty="0"/>
              <a:t> for classification (low, moderate, high risk).</a:t>
            </a:r>
          </a:p>
          <a:p>
            <a:pPr lvl="2"/>
            <a:r>
              <a:rPr lang="en-US" dirty="0"/>
              <a:t>Trained on clean, relevant patient </a:t>
            </a:r>
            <a:r>
              <a:rPr lang="en-US" dirty="0" smtClean="0"/>
              <a:t>data.</a:t>
            </a:r>
          </a:p>
          <a:p>
            <a:pPr lvl="2"/>
            <a:r>
              <a:rPr lang="en-US" dirty="0" smtClean="0"/>
              <a:t>Continuously </a:t>
            </a:r>
            <a:r>
              <a:rPr lang="en-US" dirty="0"/>
              <a:t>improves over time.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210" y="4109012"/>
            <a:ext cx="3172236" cy="236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61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92593" y="-16156"/>
            <a:ext cx="4572000" cy="295465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/>
              <a:t>Data &amp; Model</a:t>
            </a:r>
          </a:p>
          <a:p>
            <a:r>
              <a:rPr lang="en-US" dirty="0"/>
              <a:t>Data</a:t>
            </a:r>
            <a:r>
              <a:rPr lang="en-US" b="1" dirty="0"/>
              <a:t>:</a:t>
            </a:r>
            <a:r>
              <a:rPr lang="en-US" dirty="0"/>
              <a:t> Simulated medical datasets (age, gender, symptoms, lifestyle).</a:t>
            </a:r>
            <a:br>
              <a:rPr lang="en-US" dirty="0"/>
            </a:br>
            <a:r>
              <a:rPr lang="en-US" dirty="0"/>
              <a:t>Model</a:t>
            </a:r>
            <a:r>
              <a:rPr lang="en-US" b="1" dirty="0"/>
              <a:t> </a:t>
            </a:r>
            <a:r>
              <a:rPr lang="en-US" dirty="0"/>
              <a:t>Lifecycle</a:t>
            </a:r>
            <a:r>
              <a:rPr lang="en-US" b="1" dirty="0"/>
              <a:t>: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Data collection</a:t>
            </a:r>
          </a:p>
          <a:p>
            <a:pPr>
              <a:buFont typeface="+mj-lt"/>
              <a:buAutoNum type="arabicPeriod"/>
            </a:pPr>
            <a:r>
              <a:rPr lang="en-US" dirty="0"/>
              <a:t>Preprocessing</a:t>
            </a:r>
          </a:p>
          <a:p>
            <a:pPr>
              <a:buFont typeface="+mj-lt"/>
              <a:buAutoNum type="arabicPeriod"/>
            </a:pPr>
            <a:r>
              <a:rPr lang="en-US" dirty="0"/>
              <a:t>Feature extraction</a:t>
            </a:r>
          </a:p>
          <a:p>
            <a:pPr>
              <a:buFont typeface="+mj-lt"/>
              <a:buAutoNum type="arabicPeriod"/>
            </a:pPr>
            <a:r>
              <a:rPr lang="en-US" dirty="0"/>
              <a:t>Model training</a:t>
            </a:r>
          </a:p>
          <a:p>
            <a:pPr>
              <a:buFont typeface="+mj-lt"/>
              <a:buAutoNum type="arabicPeriod"/>
            </a:pPr>
            <a:r>
              <a:rPr lang="en-US" dirty="0"/>
              <a:t>Evaluation</a:t>
            </a:r>
            <a:br>
              <a:rPr lang="en-US" dirty="0"/>
            </a:br>
            <a:r>
              <a:rPr lang="en-US" dirty="0"/>
              <a:t>Output</a:t>
            </a:r>
            <a:r>
              <a:rPr lang="en-US" b="1" dirty="0"/>
              <a:t>:</a:t>
            </a:r>
            <a:r>
              <a:rPr lang="en-US" dirty="0"/>
              <a:t> Patient risk score &amp; queue priority.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8950"/>
            <a:ext cx="4143738" cy="507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253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Solution Techniques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Machine Learning (</a:t>
            </a:r>
            <a:r>
              <a:rPr lang="en-US" dirty="0" err="1"/>
              <a:t>XGBoost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TF-IDF for NLP symptom processing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Label Encoding for categorical variables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Continuous model improvement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4369443" y="4549676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NLP and Deep Learning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NLP(TF-IDF</a:t>
            </a:r>
            <a:r>
              <a:rPr lang="en-US" dirty="0"/>
              <a:t>)</a:t>
            </a:r>
            <a:r>
              <a:rPr lang="en-US" dirty="0" smtClean="0"/>
              <a:t> </a:t>
            </a:r>
            <a:r>
              <a:rPr lang="en-US" dirty="0"/>
              <a:t>used to interpret patient text input.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Future upgrades: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Speech</a:t>
            </a:r>
            <a:r>
              <a:rPr lang="en-US" b="1" dirty="0"/>
              <a:t> </a:t>
            </a:r>
            <a:r>
              <a:rPr lang="en-US" dirty="0"/>
              <a:t>recognition and speech</a:t>
            </a:r>
            <a:r>
              <a:rPr lang="en-US" b="1" dirty="0"/>
              <a:t> </a:t>
            </a:r>
            <a:r>
              <a:rPr lang="en-US" dirty="0"/>
              <a:t>synthesis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Deep</a:t>
            </a:r>
            <a:r>
              <a:rPr lang="en-US" b="1" dirty="0"/>
              <a:t> </a:t>
            </a:r>
            <a:r>
              <a:rPr lang="en-US" dirty="0"/>
              <a:t>learning (</a:t>
            </a:r>
            <a:r>
              <a:rPr lang="en-US" dirty="0" err="1"/>
              <a:t>TensorFlow</a:t>
            </a:r>
            <a:r>
              <a:rPr lang="en-US" dirty="0"/>
              <a:t>/</a:t>
            </a:r>
            <a:r>
              <a:rPr lang="en-US" dirty="0" err="1"/>
              <a:t>Keras</a:t>
            </a:r>
            <a:r>
              <a:rPr lang="en-US" dirty="0"/>
              <a:t>) for improved accuracy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834" y="1683965"/>
            <a:ext cx="5208609" cy="290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70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anchor="ctr">
            <a:normAutofit/>
          </a:bodyPr>
          <a:lstStyle/>
          <a:p>
            <a:r>
              <a:rPr lang="en-ZA" sz="3100" dirty="0"/>
              <a:t>Tools &amp; Techniques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70" y="3165230"/>
            <a:ext cx="4947138" cy="3774831"/>
          </a:xfrm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53694" y="1045194"/>
            <a:ext cx="521488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</a:t>
            </a: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digital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record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management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Friendly </a:t>
            </a:r>
            <a:r>
              <a:rPr kumimoji="0" lang="en-US" altLang="en-US" sz="18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chatbot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interface for patient interaction.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Handles unexpected input gracefully.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Future-ready and easily upgradable.</a:t>
            </a:r>
          </a:p>
        </p:txBody>
      </p:sp>
      <p:sp>
        <p:nvSpPr>
          <p:cNvPr id="9" name="Rectangle 8"/>
          <p:cNvSpPr/>
          <p:nvPr/>
        </p:nvSpPr>
        <p:spPr>
          <a:xfrm>
            <a:off x="187570" y="583529"/>
            <a:ext cx="26755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Other Features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354" y="118170"/>
            <a:ext cx="3376246" cy="284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64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C0A1ED06-4733-4020-9C60-81D4D80140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0CA3509-3AF9-45FE-93ED-57BB5D5E8E0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40541" y="181576"/>
            <a:ext cx="886772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416D548-41C0-9061-668E-6893C8F2D60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l="6001" r="17256"/>
          <a:stretch>
            <a:fillRect/>
          </a:stretch>
        </p:blipFill>
        <p:spPr>
          <a:xfrm>
            <a:off x="135731" y="182880"/>
            <a:ext cx="8867728" cy="6499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25195"/>
            <a:ext cx="7623913" cy="2806506"/>
          </a:xfrm>
        </p:spPr>
        <p:txBody>
          <a:bodyPr anchor="b">
            <a:normAutofit/>
          </a:bodyPr>
          <a:lstStyle/>
          <a:p>
            <a:r>
              <a:rPr lang="en-ZA" sz="3500" b="1" dirty="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526300"/>
            <a:ext cx="7623913" cy="2588458"/>
          </a:xfrm>
        </p:spPr>
        <p:txBody>
          <a:bodyPr>
            <a:normAutofit/>
          </a:bodyPr>
          <a:lstStyle/>
          <a:p>
            <a:r>
              <a:rPr lang="en-ZA" sz="1700" dirty="0">
                <a:solidFill>
                  <a:srgbClr val="FFFFFF"/>
                </a:solidFill>
              </a:rPr>
              <a:t>• </a:t>
            </a:r>
            <a:r>
              <a:rPr lang="en-ZA" sz="2000" b="1" dirty="0">
                <a:solidFill>
                  <a:srgbClr val="FFFFFF"/>
                </a:solidFill>
              </a:rPr>
              <a:t>AI improves hospital efficiency &amp; saves lives</a:t>
            </a:r>
          </a:p>
          <a:p>
            <a:r>
              <a:rPr lang="en-ZA" sz="2000" b="1" dirty="0">
                <a:solidFill>
                  <a:srgbClr val="FFFFFF"/>
                </a:solidFill>
              </a:rPr>
              <a:t>• Reduces waiting lines via chatbot check-in</a:t>
            </a:r>
          </a:p>
          <a:p>
            <a:r>
              <a:rPr lang="en-ZA" sz="2000" b="1" dirty="0">
                <a:solidFill>
                  <a:srgbClr val="FFFFFF"/>
                </a:solidFill>
              </a:rPr>
              <a:t>• Prototype shows promise despite limitations</a:t>
            </a:r>
          </a:p>
          <a:p>
            <a:r>
              <a:rPr lang="en-ZA" sz="2000" b="1" dirty="0">
                <a:solidFill>
                  <a:srgbClr val="FFFFFF"/>
                </a:solidFill>
              </a:rPr>
              <a:t>• Scalable impact for South Africa and beyond</a:t>
            </a:r>
          </a:p>
        </p:txBody>
      </p:sp>
    </p:spTree>
    <p:extLst>
      <p:ext uri="{BB962C8B-B14F-4D97-AF65-F5344CB8AC3E}">
        <p14:creationId xmlns:p14="http://schemas.microsoft.com/office/powerpoint/2010/main" val="312071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45D37F4E-DDB4-456B-97E0-9937730A03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369" y="238539"/>
            <a:ext cx="8263890" cy="1434415"/>
          </a:xfrm>
        </p:spPr>
        <p:txBody>
          <a:bodyPr anchor="b">
            <a:normAutofit/>
          </a:bodyPr>
          <a:lstStyle/>
          <a:p>
            <a:r>
              <a:rPr lang="en-ZA" sz="4700"/>
              <a:t>Business Background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xmlns="" id="{B2DD41CD-8F47-4F56-AD12-4E2FF76969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29369" y="1681544"/>
            <a:ext cx="8229600" cy="18288"/>
          </a:xfrm>
          <a:custGeom>
            <a:avLst/>
            <a:gdLst>
              <a:gd name="connsiteX0" fmla="*/ 0 w 8229600"/>
              <a:gd name="connsiteY0" fmla="*/ 0 h 18288"/>
              <a:gd name="connsiteX1" fmla="*/ 521208 w 8229600"/>
              <a:gd name="connsiteY1" fmla="*/ 0 h 18288"/>
              <a:gd name="connsiteX2" fmla="*/ 1371600 w 8229600"/>
              <a:gd name="connsiteY2" fmla="*/ 0 h 18288"/>
              <a:gd name="connsiteX3" fmla="*/ 2221992 w 8229600"/>
              <a:gd name="connsiteY3" fmla="*/ 0 h 18288"/>
              <a:gd name="connsiteX4" fmla="*/ 3072384 w 8229600"/>
              <a:gd name="connsiteY4" fmla="*/ 0 h 18288"/>
              <a:gd name="connsiteX5" fmla="*/ 3511296 w 8229600"/>
              <a:gd name="connsiteY5" fmla="*/ 0 h 18288"/>
              <a:gd name="connsiteX6" fmla="*/ 4114800 w 8229600"/>
              <a:gd name="connsiteY6" fmla="*/ 0 h 18288"/>
              <a:gd name="connsiteX7" fmla="*/ 4553712 w 8229600"/>
              <a:gd name="connsiteY7" fmla="*/ 0 h 18288"/>
              <a:gd name="connsiteX8" fmla="*/ 5239512 w 8229600"/>
              <a:gd name="connsiteY8" fmla="*/ 0 h 18288"/>
              <a:gd name="connsiteX9" fmla="*/ 5843016 w 8229600"/>
              <a:gd name="connsiteY9" fmla="*/ 0 h 18288"/>
              <a:gd name="connsiteX10" fmla="*/ 6611112 w 8229600"/>
              <a:gd name="connsiteY10" fmla="*/ 0 h 18288"/>
              <a:gd name="connsiteX11" fmla="*/ 7461504 w 8229600"/>
              <a:gd name="connsiteY11" fmla="*/ 0 h 18288"/>
              <a:gd name="connsiteX12" fmla="*/ 8229600 w 8229600"/>
              <a:gd name="connsiteY12" fmla="*/ 0 h 18288"/>
              <a:gd name="connsiteX13" fmla="*/ 8229600 w 8229600"/>
              <a:gd name="connsiteY13" fmla="*/ 18288 h 18288"/>
              <a:gd name="connsiteX14" fmla="*/ 7461504 w 8229600"/>
              <a:gd name="connsiteY14" fmla="*/ 18288 h 18288"/>
              <a:gd name="connsiteX15" fmla="*/ 6940296 w 8229600"/>
              <a:gd name="connsiteY15" fmla="*/ 18288 h 18288"/>
              <a:gd name="connsiteX16" fmla="*/ 6419088 w 8229600"/>
              <a:gd name="connsiteY16" fmla="*/ 18288 h 18288"/>
              <a:gd name="connsiteX17" fmla="*/ 5650992 w 8229600"/>
              <a:gd name="connsiteY17" fmla="*/ 18288 h 18288"/>
              <a:gd name="connsiteX18" fmla="*/ 5129784 w 8229600"/>
              <a:gd name="connsiteY18" fmla="*/ 18288 h 18288"/>
              <a:gd name="connsiteX19" fmla="*/ 4690872 w 8229600"/>
              <a:gd name="connsiteY19" fmla="*/ 18288 h 18288"/>
              <a:gd name="connsiteX20" fmla="*/ 4087368 w 8229600"/>
              <a:gd name="connsiteY20" fmla="*/ 18288 h 18288"/>
              <a:gd name="connsiteX21" fmla="*/ 3401568 w 8229600"/>
              <a:gd name="connsiteY21" fmla="*/ 18288 h 18288"/>
              <a:gd name="connsiteX22" fmla="*/ 2798064 w 8229600"/>
              <a:gd name="connsiteY22" fmla="*/ 18288 h 18288"/>
              <a:gd name="connsiteX23" fmla="*/ 2276856 w 8229600"/>
              <a:gd name="connsiteY23" fmla="*/ 18288 h 18288"/>
              <a:gd name="connsiteX24" fmla="*/ 1426464 w 8229600"/>
              <a:gd name="connsiteY24" fmla="*/ 18288 h 18288"/>
              <a:gd name="connsiteX25" fmla="*/ 740664 w 8229600"/>
              <a:gd name="connsiteY25" fmla="*/ 18288 h 18288"/>
              <a:gd name="connsiteX26" fmla="*/ 0 w 8229600"/>
              <a:gd name="connsiteY26" fmla="*/ 18288 h 18288"/>
              <a:gd name="connsiteX27" fmla="*/ 0 w 8229600"/>
              <a:gd name="connsiteY2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229600" h="18288" fill="none" extrusionOk="0">
                <a:moveTo>
                  <a:pt x="0" y="0"/>
                </a:moveTo>
                <a:cubicBezTo>
                  <a:pt x="227594" y="-4267"/>
                  <a:pt x="329693" y="13251"/>
                  <a:pt x="521208" y="0"/>
                </a:cubicBezTo>
                <a:cubicBezTo>
                  <a:pt x="712723" y="-13251"/>
                  <a:pt x="1137373" y="-13618"/>
                  <a:pt x="1371600" y="0"/>
                </a:cubicBezTo>
                <a:cubicBezTo>
                  <a:pt x="1605827" y="13618"/>
                  <a:pt x="1975382" y="-27374"/>
                  <a:pt x="2221992" y="0"/>
                </a:cubicBezTo>
                <a:cubicBezTo>
                  <a:pt x="2468602" y="27374"/>
                  <a:pt x="2863316" y="-20517"/>
                  <a:pt x="3072384" y="0"/>
                </a:cubicBezTo>
                <a:cubicBezTo>
                  <a:pt x="3281452" y="20517"/>
                  <a:pt x="3331438" y="10793"/>
                  <a:pt x="3511296" y="0"/>
                </a:cubicBezTo>
                <a:cubicBezTo>
                  <a:pt x="3691154" y="-10793"/>
                  <a:pt x="3906405" y="-29737"/>
                  <a:pt x="4114800" y="0"/>
                </a:cubicBezTo>
                <a:cubicBezTo>
                  <a:pt x="4323195" y="29737"/>
                  <a:pt x="4428852" y="-2234"/>
                  <a:pt x="4553712" y="0"/>
                </a:cubicBezTo>
                <a:cubicBezTo>
                  <a:pt x="4678572" y="2234"/>
                  <a:pt x="5065629" y="29368"/>
                  <a:pt x="5239512" y="0"/>
                </a:cubicBezTo>
                <a:cubicBezTo>
                  <a:pt x="5413395" y="-29368"/>
                  <a:pt x="5703888" y="11839"/>
                  <a:pt x="5843016" y="0"/>
                </a:cubicBezTo>
                <a:cubicBezTo>
                  <a:pt x="5982144" y="-11839"/>
                  <a:pt x="6260765" y="24719"/>
                  <a:pt x="6611112" y="0"/>
                </a:cubicBezTo>
                <a:cubicBezTo>
                  <a:pt x="6961459" y="-24719"/>
                  <a:pt x="7228293" y="32959"/>
                  <a:pt x="7461504" y="0"/>
                </a:cubicBezTo>
                <a:cubicBezTo>
                  <a:pt x="7694715" y="-32959"/>
                  <a:pt x="7990029" y="-3422"/>
                  <a:pt x="8229600" y="0"/>
                </a:cubicBezTo>
                <a:cubicBezTo>
                  <a:pt x="8228940" y="5812"/>
                  <a:pt x="8229447" y="9773"/>
                  <a:pt x="8229600" y="18288"/>
                </a:cubicBezTo>
                <a:cubicBezTo>
                  <a:pt x="7940706" y="-9293"/>
                  <a:pt x="7792584" y="-16009"/>
                  <a:pt x="7461504" y="18288"/>
                </a:cubicBezTo>
                <a:cubicBezTo>
                  <a:pt x="7130424" y="52585"/>
                  <a:pt x="7080072" y="43845"/>
                  <a:pt x="6940296" y="18288"/>
                </a:cubicBezTo>
                <a:cubicBezTo>
                  <a:pt x="6800520" y="-7269"/>
                  <a:pt x="6672872" y="26671"/>
                  <a:pt x="6419088" y="18288"/>
                </a:cubicBezTo>
                <a:cubicBezTo>
                  <a:pt x="6165304" y="9905"/>
                  <a:pt x="5869721" y="4987"/>
                  <a:pt x="5650992" y="18288"/>
                </a:cubicBezTo>
                <a:cubicBezTo>
                  <a:pt x="5432263" y="31589"/>
                  <a:pt x="5308310" y="3023"/>
                  <a:pt x="5129784" y="18288"/>
                </a:cubicBezTo>
                <a:cubicBezTo>
                  <a:pt x="4951258" y="33553"/>
                  <a:pt x="4799696" y="15357"/>
                  <a:pt x="4690872" y="18288"/>
                </a:cubicBezTo>
                <a:cubicBezTo>
                  <a:pt x="4582048" y="21219"/>
                  <a:pt x="4311124" y="-7836"/>
                  <a:pt x="4087368" y="18288"/>
                </a:cubicBezTo>
                <a:cubicBezTo>
                  <a:pt x="3863612" y="44412"/>
                  <a:pt x="3730288" y="13374"/>
                  <a:pt x="3401568" y="18288"/>
                </a:cubicBezTo>
                <a:cubicBezTo>
                  <a:pt x="3072848" y="23202"/>
                  <a:pt x="3020684" y="32425"/>
                  <a:pt x="2798064" y="18288"/>
                </a:cubicBezTo>
                <a:cubicBezTo>
                  <a:pt x="2575444" y="4151"/>
                  <a:pt x="2440915" y="-7352"/>
                  <a:pt x="2276856" y="18288"/>
                </a:cubicBezTo>
                <a:cubicBezTo>
                  <a:pt x="2112797" y="43928"/>
                  <a:pt x="1726502" y="-9560"/>
                  <a:pt x="1426464" y="18288"/>
                </a:cubicBezTo>
                <a:cubicBezTo>
                  <a:pt x="1126426" y="46136"/>
                  <a:pt x="992925" y="21016"/>
                  <a:pt x="740664" y="18288"/>
                </a:cubicBezTo>
                <a:cubicBezTo>
                  <a:pt x="488403" y="15560"/>
                  <a:pt x="195650" y="-16061"/>
                  <a:pt x="0" y="18288"/>
                </a:cubicBezTo>
                <a:cubicBezTo>
                  <a:pt x="348" y="9455"/>
                  <a:pt x="654" y="3983"/>
                  <a:pt x="0" y="0"/>
                </a:cubicBezTo>
                <a:close/>
              </a:path>
              <a:path w="8229600" h="18288" stroke="0" extrusionOk="0">
                <a:moveTo>
                  <a:pt x="0" y="0"/>
                </a:moveTo>
                <a:cubicBezTo>
                  <a:pt x="259263" y="-9445"/>
                  <a:pt x="404731" y="4427"/>
                  <a:pt x="521208" y="0"/>
                </a:cubicBezTo>
                <a:cubicBezTo>
                  <a:pt x="637685" y="-4427"/>
                  <a:pt x="839187" y="564"/>
                  <a:pt x="960120" y="0"/>
                </a:cubicBezTo>
                <a:cubicBezTo>
                  <a:pt x="1081053" y="-564"/>
                  <a:pt x="1313469" y="-16481"/>
                  <a:pt x="1481328" y="0"/>
                </a:cubicBezTo>
                <a:cubicBezTo>
                  <a:pt x="1649187" y="16481"/>
                  <a:pt x="1885247" y="26161"/>
                  <a:pt x="2167128" y="0"/>
                </a:cubicBezTo>
                <a:cubicBezTo>
                  <a:pt x="2449009" y="-26161"/>
                  <a:pt x="2761875" y="-22202"/>
                  <a:pt x="2935224" y="0"/>
                </a:cubicBezTo>
                <a:cubicBezTo>
                  <a:pt x="3108573" y="22202"/>
                  <a:pt x="3540687" y="-2863"/>
                  <a:pt x="3785616" y="0"/>
                </a:cubicBezTo>
                <a:cubicBezTo>
                  <a:pt x="4030545" y="2863"/>
                  <a:pt x="4280774" y="-12442"/>
                  <a:pt x="4636008" y="0"/>
                </a:cubicBezTo>
                <a:cubicBezTo>
                  <a:pt x="4991242" y="12442"/>
                  <a:pt x="5025483" y="16914"/>
                  <a:pt x="5239512" y="0"/>
                </a:cubicBezTo>
                <a:cubicBezTo>
                  <a:pt x="5453541" y="-16914"/>
                  <a:pt x="5754008" y="16592"/>
                  <a:pt x="6007608" y="0"/>
                </a:cubicBezTo>
                <a:cubicBezTo>
                  <a:pt x="6261208" y="-16592"/>
                  <a:pt x="6407957" y="-11909"/>
                  <a:pt x="6693408" y="0"/>
                </a:cubicBezTo>
                <a:cubicBezTo>
                  <a:pt x="6978859" y="11909"/>
                  <a:pt x="7015437" y="-20890"/>
                  <a:pt x="7296912" y="0"/>
                </a:cubicBezTo>
                <a:cubicBezTo>
                  <a:pt x="7578387" y="20890"/>
                  <a:pt x="7859622" y="46406"/>
                  <a:pt x="8229600" y="0"/>
                </a:cubicBezTo>
                <a:cubicBezTo>
                  <a:pt x="8230508" y="6337"/>
                  <a:pt x="8228722" y="11778"/>
                  <a:pt x="8229600" y="18288"/>
                </a:cubicBezTo>
                <a:cubicBezTo>
                  <a:pt x="8075287" y="35054"/>
                  <a:pt x="7821366" y="21850"/>
                  <a:pt x="7626096" y="18288"/>
                </a:cubicBezTo>
                <a:cubicBezTo>
                  <a:pt x="7430826" y="14726"/>
                  <a:pt x="7320004" y="-9669"/>
                  <a:pt x="7022592" y="18288"/>
                </a:cubicBezTo>
                <a:cubicBezTo>
                  <a:pt x="6725180" y="46245"/>
                  <a:pt x="6348804" y="-14025"/>
                  <a:pt x="6172200" y="18288"/>
                </a:cubicBezTo>
                <a:cubicBezTo>
                  <a:pt x="5995596" y="50601"/>
                  <a:pt x="5788102" y="22890"/>
                  <a:pt x="5650992" y="18288"/>
                </a:cubicBezTo>
                <a:cubicBezTo>
                  <a:pt x="5513882" y="13686"/>
                  <a:pt x="5198399" y="29121"/>
                  <a:pt x="4882896" y="18288"/>
                </a:cubicBezTo>
                <a:cubicBezTo>
                  <a:pt x="4567393" y="7455"/>
                  <a:pt x="4557008" y="26965"/>
                  <a:pt x="4443984" y="18288"/>
                </a:cubicBezTo>
                <a:cubicBezTo>
                  <a:pt x="4330960" y="9611"/>
                  <a:pt x="4061674" y="28891"/>
                  <a:pt x="3758184" y="18288"/>
                </a:cubicBezTo>
                <a:cubicBezTo>
                  <a:pt x="3454694" y="7685"/>
                  <a:pt x="3380392" y="19119"/>
                  <a:pt x="3236976" y="18288"/>
                </a:cubicBezTo>
                <a:cubicBezTo>
                  <a:pt x="3093560" y="17457"/>
                  <a:pt x="2632116" y="37607"/>
                  <a:pt x="2386584" y="18288"/>
                </a:cubicBezTo>
                <a:cubicBezTo>
                  <a:pt x="2141052" y="-1031"/>
                  <a:pt x="2110884" y="28777"/>
                  <a:pt x="1947672" y="18288"/>
                </a:cubicBezTo>
                <a:cubicBezTo>
                  <a:pt x="1784460" y="7799"/>
                  <a:pt x="1535467" y="461"/>
                  <a:pt x="1261872" y="18288"/>
                </a:cubicBezTo>
                <a:cubicBezTo>
                  <a:pt x="988277" y="36115"/>
                  <a:pt x="1021096" y="10375"/>
                  <a:pt x="822960" y="18288"/>
                </a:cubicBezTo>
                <a:cubicBezTo>
                  <a:pt x="624824" y="26201"/>
                  <a:pt x="298309" y="1283"/>
                  <a:pt x="0" y="18288"/>
                </a:cubicBezTo>
                <a:cubicBezTo>
                  <a:pt x="-633" y="12278"/>
                  <a:pt x="-757" y="5867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xmlns="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369" y="2071316"/>
            <a:ext cx="5035164" cy="4119172"/>
          </a:xfrm>
        </p:spPr>
        <p:txBody>
          <a:bodyPr anchor="t">
            <a:normAutofit/>
          </a:bodyPr>
          <a:lstStyle/>
          <a:p>
            <a:r>
              <a:rPr lang="en-ZA" sz="1900" dirty="0"/>
              <a:t>• Built for South African healthcare facilities</a:t>
            </a:r>
          </a:p>
          <a:p>
            <a:r>
              <a:rPr lang="en-ZA" sz="1900" dirty="0"/>
              <a:t>• Sorts patients by risk using symptoms</a:t>
            </a:r>
          </a:p>
          <a:p>
            <a:r>
              <a:rPr lang="en-ZA" sz="1900" dirty="0"/>
              <a:t>• </a:t>
            </a:r>
            <a:r>
              <a:rPr lang="en-ZA" sz="1900" dirty="0" err="1"/>
              <a:t>Chatbot</a:t>
            </a:r>
            <a:r>
              <a:rPr lang="en-ZA" sz="1900" dirty="0"/>
              <a:t> check-in system</a:t>
            </a:r>
          </a:p>
          <a:p>
            <a:r>
              <a:rPr lang="en-ZA" sz="1900" dirty="0"/>
              <a:t>• Powered by Python ML models</a:t>
            </a:r>
          </a:p>
          <a:p>
            <a:r>
              <a:rPr lang="en-ZA" sz="1900" dirty="0"/>
              <a:t>• Scalable to hospitals &amp; clinics nationwide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317" y="1911494"/>
            <a:ext cx="3780263" cy="384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1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anchor="ctr">
            <a:normAutofit/>
          </a:bodyPr>
          <a:lstStyle/>
          <a:p>
            <a:r>
              <a:rPr lang="en-ZA" sz="3100" dirty="0"/>
              <a:t>Problem 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3180586-44EB-B3BE-EBFF-C5B57314DC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392" b="1785"/>
          <a:stretch>
            <a:fillRect/>
          </a:stretch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7986" y="3752850"/>
            <a:ext cx="5614060" cy="2452687"/>
          </a:xfrm>
        </p:spPr>
        <p:txBody>
          <a:bodyPr anchor="ctr">
            <a:normAutofit/>
          </a:bodyPr>
          <a:lstStyle/>
          <a:p>
            <a:r>
              <a:rPr lang="en-ZA" sz="1600" dirty="0" smtClean="0"/>
              <a:t>• </a:t>
            </a:r>
            <a:r>
              <a:rPr lang="en-ZA" sz="1600" dirty="0"/>
              <a:t>Long queues delay access to care</a:t>
            </a:r>
          </a:p>
          <a:p>
            <a:r>
              <a:rPr lang="en-ZA" sz="1600" dirty="0"/>
              <a:t>• Patients with low risk wait same as high risk</a:t>
            </a:r>
          </a:p>
          <a:p>
            <a:r>
              <a:rPr lang="en-ZA" sz="1600" dirty="0"/>
              <a:t>• Overwhelms staff, reduces satisfaction</a:t>
            </a:r>
          </a:p>
          <a:p>
            <a:r>
              <a:rPr lang="en-ZA" sz="1600" dirty="0"/>
              <a:t>• Lack of prediction tools for urgent cases</a:t>
            </a:r>
          </a:p>
        </p:txBody>
      </p:sp>
    </p:spTree>
    <p:extLst>
      <p:ext uri="{BB962C8B-B14F-4D97-AF65-F5344CB8AC3E}">
        <p14:creationId xmlns:p14="http://schemas.microsoft.com/office/powerpoint/2010/main" val="1667461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585" y="694480"/>
            <a:ext cx="5810491" cy="1195067"/>
          </a:xfrm>
        </p:spPr>
        <p:txBody>
          <a:bodyPr/>
          <a:lstStyle/>
          <a:p>
            <a:r>
              <a:rPr lang="en-US" sz="4000" dirty="0" smtClean="0"/>
              <a:t>Benefits Of AI</a:t>
            </a:r>
            <a:endParaRPr sz="4000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457200" y="1889548"/>
            <a:ext cx="848607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Predicts </a:t>
            </a:r>
            <a:r>
              <a:rPr kumimoji="0" lang="en-US" altLang="en-US" sz="1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high-risk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patients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automatically.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Prioritizes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urgent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cases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improves resource allocation.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Reduces </a:t>
            </a:r>
            <a:r>
              <a:rPr kumimoji="0" lang="en-US" altLang="en-US" sz="1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waiting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times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improves </a:t>
            </a:r>
            <a:r>
              <a:rPr kumimoji="0" lang="en-US" altLang="en-US" sz="1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community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health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outcomes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Enhances </a:t>
            </a:r>
            <a:r>
              <a:rPr kumimoji="0" lang="en-US" altLang="en-US" sz="1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staff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efficiency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patient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satisfaction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049" y="2997544"/>
            <a:ext cx="5466125" cy="377498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19" y="697217"/>
            <a:ext cx="7173230" cy="4716684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53891" y="5413901"/>
            <a:ext cx="6554167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 model estimates </a:t>
            </a:r>
            <a:r>
              <a:rPr kumimoji="0" lang="en-US" altLang="en-US" sz="1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risk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level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instantly.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Uses </a:t>
            </a:r>
            <a:r>
              <a:rPr kumimoji="0" lang="en-US" altLang="en-US" sz="1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machine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learning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NLP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understanding symptoms.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600" dirty="0" smtClean="0">
                <a:latin typeface="Arial" panose="020B0604020202020204" pitchFamily="34" charset="0"/>
              </a:rPr>
              <a:t>Helps doctors prepare and reduces file creation time.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Chatbot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collects </a:t>
            </a:r>
            <a:r>
              <a:rPr kumimoji="0" lang="en-US" altLang="en-US" sz="1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patient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info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(name, age, symptoms, history, lifestyle).</a:t>
            </a:r>
          </a:p>
        </p:txBody>
      </p:sp>
      <p:sp>
        <p:nvSpPr>
          <p:cNvPr id="7" name="Rectangle 6"/>
          <p:cNvSpPr/>
          <p:nvPr/>
        </p:nvSpPr>
        <p:spPr>
          <a:xfrm>
            <a:off x="832019" y="-92333"/>
            <a:ext cx="57192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/>
              <a:t>AI Solution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91618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C3D6EC93-F369-413E-AA67-5D41041610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41752"/>
            <a:ext cx="3295650" cy="1323439"/>
          </a:xfrm>
        </p:spPr>
        <p:txBody>
          <a:bodyPr anchor="t">
            <a:normAutofit/>
          </a:bodyPr>
          <a:lstStyle/>
          <a:p>
            <a:r>
              <a:rPr lang="en-ZA" sz="3500" dirty="0">
                <a:solidFill>
                  <a:schemeClr val="bg1"/>
                </a:solidFill>
              </a:rPr>
              <a:t>Business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146400"/>
            <a:ext cx="3295650" cy="24543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ZA" sz="1600" dirty="0">
                <a:solidFill>
                  <a:schemeClr val="bg1">
                    <a:alpha val="80000"/>
                  </a:schemeClr>
                </a:solidFill>
              </a:rPr>
              <a:t>• Predict patient risk levels at entry</a:t>
            </a:r>
          </a:p>
          <a:p>
            <a:pPr>
              <a:lnSpc>
                <a:spcPct val="90000"/>
              </a:lnSpc>
            </a:pPr>
            <a:r>
              <a:rPr lang="en-ZA" sz="1600" dirty="0">
                <a:solidFill>
                  <a:schemeClr val="bg1">
                    <a:alpha val="80000"/>
                  </a:schemeClr>
                </a:solidFill>
              </a:rPr>
              <a:t>• Classify patients: critical, moderate, low risk</a:t>
            </a:r>
          </a:p>
          <a:p>
            <a:pPr>
              <a:lnSpc>
                <a:spcPct val="90000"/>
              </a:lnSpc>
            </a:pPr>
            <a:r>
              <a:rPr lang="en-ZA" sz="1600" dirty="0">
                <a:solidFill>
                  <a:schemeClr val="bg1">
                    <a:alpha val="80000"/>
                  </a:schemeClr>
                </a:solidFill>
              </a:rPr>
              <a:t>• Reduce waiting times</a:t>
            </a:r>
          </a:p>
          <a:p>
            <a:pPr>
              <a:lnSpc>
                <a:spcPct val="90000"/>
              </a:lnSpc>
            </a:pPr>
            <a:r>
              <a:rPr lang="en-ZA" sz="1600" dirty="0">
                <a:solidFill>
                  <a:schemeClr val="bg1">
                    <a:alpha val="80000"/>
                  </a:schemeClr>
                </a:solidFill>
              </a:rPr>
              <a:t>• </a:t>
            </a:r>
            <a:r>
              <a:rPr lang="en-ZA" sz="1600" dirty="0" err="1">
                <a:solidFill>
                  <a:schemeClr val="bg1">
                    <a:alpha val="80000"/>
                  </a:schemeClr>
                </a:solidFill>
              </a:rPr>
              <a:t>Chatbot</a:t>
            </a:r>
            <a:r>
              <a:rPr lang="en-ZA" sz="1600" dirty="0">
                <a:solidFill>
                  <a:schemeClr val="bg1">
                    <a:alpha val="80000"/>
                  </a:schemeClr>
                </a:solidFill>
              </a:rPr>
              <a:t> for patient information entry</a:t>
            </a:r>
          </a:p>
          <a:p>
            <a:pPr>
              <a:lnSpc>
                <a:spcPct val="90000"/>
              </a:lnSpc>
            </a:pPr>
            <a:r>
              <a:rPr lang="en-ZA" sz="1600" dirty="0">
                <a:solidFill>
                  <a:schemeClr val="bg1">
                    <a:alpha val="80000"/>
                  </a:schemeClr>
                </a:solidFill>
              </a:rPr>
              <a:t>• Support doctors &amp; admins in decision-making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4EA04677-6B2C-40F4-975C-ED91965527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4224273" y="0"/>
            <a:ext cx="656039" cy="6857455"/>
            <a:chOff x="5632356" y="0"/>
            <a:chExt cx="874718" cy="685745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3F1ABE2E-F19F-4BD3-B0FA-8A2D8885B9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C86D0F14-D449-4833-830D-A382829E2D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310" y="2199190"/>
            <a:ext cx="4101644" cy="399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91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BACC6370-2D7E-4714-9D71-7542949D7D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F68B3F68-107C-434F-AA38-110D5EA91B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AAD0DBB9-1A4B-4391-81D4-CB19F9AB91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63BBA22-50EA-4C4D-BE05-F1CE4E63AA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ZA" sz="3500">
                <a:solidFill>
                  <a:srgbClr val="FFFFFF"/>
                </a:solidFill>
              </a:rPr>
              <a:t>Requirements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F0B8E71C-615C-E64E-8F32-C676771849E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69442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anchor="ctr">
            <a:normAutofit/>
          </a:bodyPr>
          <a:lstStyle/>
          <a:p>
            <a:r>
              <a:rPr lang="en-ZA" sz="3100"/>
              <a:t>Constraints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BB2A805-7FBF-17E8-4DEF-FCD0BAF344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962" b="7896"/>
          <a:stretch>
            <a:fillRect/>
          </a:stretch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7986" y="3752850"/>
            <a:ext cx="5614060" cy="2452687"/>
          </a:xfrm>
        </p:spPr>
        <p:txBody>
          <a:bodyPr anchor="ctr">
            <a:normAutofit/>
          </a:bodyPr>
          <a:lstStyle/>
          <a:p>
            <a:r>
              <a:rPr lang="en-ZA" sz="1600"/>
              <a:t>• Missing or imbalanced data records</a:t>
            </a:r>
          </a:p>
          <a:p>
            <a:r>
              <a:rPr lang="en-ZA" sz="1600"/>
              <a:t>• Limited availability of quality datasets</a:t>
            </a:r>
          </a:p>
          <a:p>
            <a:r>
              <a:rPr lang="en-ZA" sz="1600"/>
              <a:t>• Staff resistance to new tech</a:t>
            </a:r>
          </a:p>
          <a:p>
            <a:r>
              <a:rPr lang="en-ZA" sz="1600"/>
              <a:t>• Infrastructure limits in rural areas</a:t>
            </a:r>
          </a:p>
          <a:p>
            <a:r>
              <a:rPr lang="en-ZA" sz="1600"/>
              <a:t>• Ethical &amp; government approval concerns</a:t>
            </a:r>
          </a:p>
        </p:txBody>
      </p:sp>
    </p:spTree>
    <p:extLst>
      <p:ext uri="{BB962C8B-B14F-4D97-AF65-F5344CB8AC3E}">
        <p14:creationId xmlns:p14="http://schemas.microsoft.com/office/powerpoint/2010/main" val="1767977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anchor="ctr">
            <a:normAutofit/>
          </a:bodyPr>
          <a:lstStyle/>
          <a:p>
            <a:r>
              <a:rPr lang="en-ZA" sz="3100"/>
              <a:t>Risks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7AE92D8-A6C8-2540-B632-B9A51F6746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006" b="13852"/>
          <a:stretch>
            <a:fillRect/>
          </a:stretch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7986" y="3752850"/>
            <a:ext cx="5614060" cy="2452687"/>
          </a:xfrm>
        </p:spPr>
        <p:txBody>
          <a:bodyPr anchor="ctr">
            <a:normAutofit/>
          </a:bodyPr>
          <a:lstStyle/>
          <a:p>
            <a:r>
              <a:rPr lang="en-ZA" sz="1600"/>
              <a:t>• Technical: overfitting, slow training</a:t>
            </a:r>
          </a:p>
          <a:p>
            <a:r>
              <a:rPr lang="en-ZA" sz="1600"/>
              <a:t>• Ethical: misuse without oversight</a:t>
            </a:r>
          </a:p>
          <a:p>
            <a:r>
              <a:rPr lang="en-ZA" sz="1600"/>
              <a:t>• Data privacy breaches</a:t>
            </a:r>
          </a:p>
          <a:p>
            <a:r>
              <a:rPr lang="en-ZA" sz="1600"/>
              <a:t>• High implementation costs</a:t>
            </a:r>
          </a:p>
        </p:txBody>
      </p:sp>
    </p:spTree>
    <p:extLst>
      <p:ext uri="{BB962C8B-B14F-4D97-AF65-F5344CB8AC3E}">
        <p14:creationId xmlns:p14="http://schemas.microsoft.com/office/powerpoint/2010/main" val="2518359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504</Words>
  <Application>Microsoft Office PowerPoint</Application>
  <PresentationFormat>On-screen Show (4:3)</PresentationFormat>
  <Paragraphs>97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CarePredictAI</vt:lpstr>
      <vt:lpstr>Business Background</vt:lpstr>
      <vt:lpstr>Problem Definition</vt:lpstr>
      <vt:lpstr>Benefits Of AI</vt:lpstr>
      <vt:lpstr>PowerPoint Presentation</vt:lpstr>
      <vt:lpstr>Business Objectives</vt:lpstr>
      <vt:lpstr>Requirements</vt:lpstr>
      <vt:lpstr>Constraints</vt:lpstr>
      <vt:lpstr>Risks</vt:lpstr>
      <vt:lpstr>PowerPoint Presentation</vt:lpstr>
      <vt:lpstr>Tools &amp; Techniques</vt:lpstr>
      <vt:lpstr>PowerPoint Presentation</vt:lpstr>
      <vt:lpstr>PowerPoint Presentation</vt:lpstr>
      <vt:lpstr>PowerPoint Presentation</vt:lpstr>
      <vt:lpstr>Tools &amp; Techniques</vt:lpstr>
      <vt:lpstr>Conclusion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CarePredictAI</dc:title>
  <dc:subject/>
  <dc:creator>katekile khoza</dc:creator>
  <cp:keywords/>
  <dc:description>generated using python-pptx</dc:description>
  <cp:lastModifiedBy>Microsoft account</cp:lastModifiedBy>
  <cp:revision>16</cp:revision>
  <dcterms:created xsi:type="dcterms:W3CDTF">2013-01-27T09:14:16Z</dcterms:created>
  <dcterms:modified xsi:type="dcterms:W3CDTF">2025-10-13T01:36:38Z</dcterms:modified>
  <cp:category/>
</cp:coreProperties>
</file>